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  <p:sldMasterId id="2147484057" r:id="rId2"/>
  </p:sldMasterIdLst>
  <p:notesMasterIdLst>
    <p:notesMasterId r:id="rId36"/>
  </p:notesMasterIdLst>
  <p:handoutMasterIdLst>
    <p:handoutMasterId r:id="rId37"/>
  </p:handoutMasterIdLst>
  <p:sldIdLst>
    <p:sldId id="267" r:id="rId3"/>
    <p:sldId id="26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7" r:id="rId32"/>
    <p:sldId id="309" r:id="rId33"/>
    <p:sldId id="310" r:id="rId34"/>
    <p:sldId id="278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6"/>
    <a:srgbClr val="FECB00"/>
    <a:srgbClr val="95A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1" autoAdjust="0"/>
    <p:restoredTop sz="94658" autoAdjust="0"/>
  </p:normalViewPr>
  <p:slideViewPr>
    <p:cSldViewPr>
      <p:cViewPr varScale="1">
        <p:scale>
          <a:sx n="106" d="100"/>
          <a:sy n="106" d="100"/>
        </p:scale>
        <p:origin x="235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408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4AC6AD-CD97-48B9-B3D2-4CD21705FCB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66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66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9CDDC1-8A7F-4DEA-AB16-6F508A1D7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B5D42E-9518-425A-BCF1-2836CAE9152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972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66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66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10459D-9A25-4DE9-8124-3DEC561E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FFD26-2918-4DF7-9F1E-0B3A9D761A0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800">
                <a:latin typeface="Helvetica" pitchFamily="34" charset="0"/>
              </a:defRPr>
            </a:lvl1pPr>
            <a:lvl2pPr>
              <a:buFont typeface="Wingdings" pitchFamily="2" charset="2"/>
              <a:buChar char="Ø"/>
              <a:defRPr sz="2400">
                <a:latin typeface="Helvetica" pitchFamily="34" charset="0"/>
              </a:defRPr>
            </a:lvl2pPr>
            <a:lvl3pPr>
              <a:buFont typeface="Wingdings" pitchFamily="2" charset="2"/>
              <a:buChar char="Ø"/>
              <a:defRPr sz="2000">
                <a:latin typeface="Helvetica" pitchFamily="34" charset="0"/>
              </a:defRPr>
            </a:lvl3pPr>
            <a:lvl4pPr>
              <a:buFont typeface="Wingdings" pitchFamily="2" charset="2"/>
              <a:buChar char="Ø"/>
              <a:defRPr sz="1800">
                <a:latin typeface="Helvetica" pitchFamily="34" charset="0"/>
              </a:defRPr>
            </a:lvl4pPr>
            <a:lvl5pPr>
              <a:buFont typeface="Wingdings" pitchFamily="2" charset="2"/>
              <a:buChar char="Ø"/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95600" y="381000"/>
            <a:ext cx="6172200" cy="63976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800">
                <a:latin typeface="Helvetica" pitchFamily="34" charset="0"/>
              </a:defRPr>
            </a:lvl1pPr>
            <a:lvl2pPr>
              <a:buFont typeface="Wingdings" pitchFamily="2" charset="2"/>
              <a:buChar char="Ø"/>
              <a:defRPr sz="2400">
                <a:latin typeface="Helvetica" pitchFamily="34" charset="0"/>
              </a:defRPr>
            </a:lvl2pPr>
            <a:lvl3pPr>
              <a:buFont typeface="Wingdings" pitchFamily="2" charset="2"/>
              <a:buChar char="Ø"/>
              <a:defRPr sz="2000">
                <a:latin typeface="Helvetica" pitchFamily="34" charset="0"/>
              </a:defRPr>
            </a:lvl3pPr>
            <a:lvl4pPr>
              <a:buFont typeface="Wingdings" pitchFamily="2" charset="2"/>
              <a:buChar char="Ø"/>
              <a:defRPr sz="1800">
                <a:latin typeface="Helvetica" pitchFamily="34" charset="0"/>
              </a:defRPr>
            </a:lvl4pPr>
            <a:lvl5pPr>
              <a:buFont typeface="Wingdings" pitchFamily="2" charset="2"/>
              <a:buChar char="Ø"/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95600" y="381000"/>
            <a:ext cx="6172200" cy="63976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itch Template Revision_banner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-214313"/>
            <a:ext cx="9137650" cy="13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1189038"/>
            <a:ext cx="9144000" cy="0"/>
          </a:xfrm>
          <a:prstGeom prst="line">
            <a:avLst/>
          </a:prstGeom>
          <a:ln w="9525">
            <a:solidFill>
              <a:srgbClr val="FE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rgbClr val="FE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C76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0" y="6427788"/>
            <a:ext cx="853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5000"/>
              </a:spcBef>
              <a:defRPr/>
            </a:pPr>
            <a:r>
              <a:rPr lang="en-US" sz="1400" b="1" i="1" dirty="0">
                <a:solidFill>
                  <a:srgbClr val="002C76"/>
                </a:solidFill>
                <a:latin typeface="Helvetica" pitchFamily="34" charset="0"/>
              </a:rPr>
              <a:t>The NAVSUP Enterprise</a:t>
            </a:r>
          </a:p>
        </p:txBody>
      </p:sp>
      <p:pic>
        <p:nvPicPr>
          <p:cNvPr id="1030" name="Picture 1" descr="New NAVSUP FLC Norfolk Logo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10"/>
          <a:stretch>
            <a:fillRect/>
          </a:stretch>
        </p:blipFill>
        <p:spPr bwMode="auto">
          <a:xfrm>
            <a:off x="228600" y="0"/>
            <a:ext cx="1879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7"/>
          <p:cNvSpPr>
            <a:spLocks noChangeAspect="1" noChangeArrowheads="1"/>
          </p:cNvSpPr>
          <p:nvPr/>
        </p:nvSpPr>
        <p:spPr bwMode="auto">
          <a:xfrm>
            <a:off x="584200" y="-17463"/>
            <a:ext cx="2159000" cy="108426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tch Template Revision_banne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214313"/>
            <a:ext cx="9137650" cy="13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13" descr="NAVSUP Corporate logo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038"/>
            <a:ext cx="2339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1189038"/>
            <a:ext cx="9144000" cy="0"/>
          </a:xfrm>
          <a:prstGeom prst="line">
            <a:avLst/>
          </a:prstGeom>
          <a:ln w="9525">
            <a:solidFill>
              <a:srgbClr val="FE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itchFamily="2" charset="2"/>
        <a:buChar char="Ø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Ø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Ø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19200" y="5029200"/>
            <a:ext cx="6781800" cy="1277938"/>
          </a:xfrm>
          <a:prstGeom prst="flowChartAlternateProcess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tIns="91440" bIns="91440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99"/>
                </a:solidFill>
                <a:latin typeface="+mn-lt"/>
                <a:cs typeface="Helvetica" pitchFamily="34" charset="0"/>
              </a:rPr>
              <a:t>Mail Security Brief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99"/>
                </a:solidFill>
                <a:latin typeface="+mn-lt"/>
                <a:cs typeface="Helvetica" pitchFamily="34" charset="0"/>
              </a:rPr>
              <a:t>WHAT YOU NEED TO KNOW… 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99"/>
                </a:solidFill>
                <a:latin typeface="+mn-lt"/>
                <a:cs typeface="Helvetica" pitchFamily="34" charset="0"/>
              </a:rPr>
              <a:t>TO PROTECT </a:t>
            </a:r>
            <a:r>
              <a:rPr lang="en-US" sz="2400" b="1" u="sng" dirty="0">
                <a:solidFill>
                  <a:srgbClr val="000099"/>
                </a:solidFill>
                <a:latin typeface="+mn-lt"/>
                <a:cs typeface="Helvetica" pitchFamily="34" charset="0"/>
              </a:rPr>
              <a:t>YOU!!!</a:t>
            </a:r>
            <a:endParaRPr lang="en-US" sz="2400" b="1" dirty="0">
              <a:solidFill>
                <a:srgbClr val="000099"/>
              </a:solidFill>
              <a:latin typeface="+mn-lt"/>
              <a:cs typeface="Helvetica" pitchFamily="34" charset="0"/>
            </a:endParaRPr>
          </a:p>
        </p:txBody>
      </p:sp>
      <p:pic>
        <p:nvPicPr>
          <p:cNvPr id="3075" name="Picture 2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857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2906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3" y="1371600"/>
            <a:ext cx="26241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" y="3124200"/>
            <a:ext cx="24955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0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295400"/>
            <a:ext cx="24288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065"/>
          <p:cNvSpPr>
            <a:spLocks noChangeArrowheads="1"/>
          </p:cNvSpPr>
          <p:nvPr/>
        </p:nvSpPr>
        <p:spPr bwMode="auto">
          <a:xfrm>
            <a:off x="2743200" y="0"/>
            <a:ext cx="64008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4D95FF">
                <a:alpha val="50000"/>
              </a:srgbClr>
            </a:outerShdw>
          </a:effectLst>
        </p:spPr>
        <p:txBody>
          <a:bodyPr lIns="91192" tIns="46343" rIns="91192" bIns="46343" anchor="b"/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Fleet Logistics Supply Center</a:t>
            </a:r>
            <a:b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Norfolk NDW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POSTAL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DIVISION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:\Documents and Settings\david.t.steele\Desktop\marlboro-fake-bomb-philip-mor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72215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etterbomb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260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:\Documents and Settings\david.t.steele\Desktop\LB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70691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819400" y="152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 COULD BE IN THE MAIL?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47800" y="2438400"/>
            <a:ext cx="6400800" cy="107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25000"/>
              </a:lnSpc>
              <a:spcBef>
                <a:spcPct val="80000"/>
              </a:spcBef>
              <a:buFontTx/>
              <a:buAutoNum type="alphaUcPeriod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Chemical or biological agents</a:t>
            </a:r>
          </a:p>
          <a:p>
            <a:pPr marL="571500" indent="-571500">
              <a:lnSpc>
                <a:spcPct val="125000"/>
              </a:lnSpc>
              <a:spcBef>
                <a:spcPct val="80000"/>
              </a:spcBef>
              <a:buFontTx/>
              <a:buAutoNum type="alphaUcPeriod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Explosive devices</a:t>
            </a:r>
          </a:p>
        </p:txBody>
      </p:sp>
      <p:pic>
        <p:nvPicPr>
          <p:cNvPr id="15364" name="Picture 8" descr="C:\WINDOWS\Application Data\Microsoft\Media Catalog\Downloaded Clips\cl0\SY0076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10858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C:\WINDOWS\Application Data\Microsoft\Media Catalog\Downloaded Clips\cl29\j010473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17399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:\WINDOWS\Application Data\Microsoft\Media Catalog\Downloaded Clips\cl0\IN00991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572000"/>
            <a:ext cx="15970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478088" y="2413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CHEMICAL/BIOLOGICAL AGENTS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90600" y="2743200"/>
            <a:ext cx="7620000" cy="159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A variety of either chemical or biological agents could be sent through the mail.</a:t>
            </a:r>
          </a:p>
          <a:p>
            <a:pPr>
              <a:lnSpc>
                <a:spcPct val="125000"/>
              </a:lnSpc>
            </a:pPr>
            <a:endParaRPr lang="en-US" sz="2000" b="1" dirty="0">
              <a:solidFill>
                <a:srgbClr val="002C76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The biological agent most known is </a:t>
            </a:r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514600" y="5029200"/>
            <a:ext cx="446405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solidFill>
                  <a:srgbClr val="002C76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"ANTHRAX"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03463" y="341313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ANTHRAX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7162800" cy="211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ANTHRAX would normally appear as a white powder when transmitted via the mail.</a:t>
            </a:r>
          </a:p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ANTHRAX powder would normally be inside the mail piece, but residue could be on the outside of the envelope</a:t>
            </a:r>
            <a:r>
              <a:rPr lang="en-US" b="1" dirty="0">
                <a:solidFill>
                  <a:srgbClr val="002C76"/>
                </a:solidFill>
              </a:rPr>
              <a:t>.</a:t>
            </a:r>
          </a:p>
        </p:txBody>
      </p:sp>
      <p:pic>
        <p:nvPicPr>
          <p:cNvPr id="17412" name="Picture 7" descr="C:\WINDOWS\Application Data\Microsoft\Media Catalog\Downloaded Clips\cl0\SY007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410200"/>
            <a:ext cx="1188720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17738" y="29845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ANTHRAX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71628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8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ANTHRAX IN POWDER FORM CAN BE SPREAD VERY RAPIDLY.  IT CAN BE DISTRIBUTED THROUGH THE BUILDINGS’ CENTRAL HEATING AND AIR CONDITIONING SYSTEMS</a:t>
            </a:r>
            <a:r>
              <a:rPr lang="en-US" sz="2800" b="1" dirty="0">
                <a:solidFill>
                  <a:srgbClr val="002C76"/>
                </a:solidFill>
              </a:rPr>
              <a:t>.</a:t>
            </a:r>
          </a:p>
        </p:txBody>
      </p:sp>
      <p:pic>
        <p:nvPicPr>
          <p:cNvPr id="18436" name="Picture 4" descr="C:\WINDOWS\Application Data\Microsoft\Media Catalog\Downloaded Clips\cl56\j021739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410200"/>
            <a:ext cx="1219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9"/>
          <p:cNvSpPr txBox="1">
            <a:spLocks noChangeArrowheads="1"/>
          </p:cNvSpPr>
          <p:nvPr/>
        </p:nvSpPr>
        <p:spPr bwMode="auto">
          <a:xfrm>
            <a:off x="2305050" y="369888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EXPLOSIVE DEVICES</a:t>
            </a:r>
          </a:p>
        </p:txBody>
      </p:sp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533400" y="2057400"/>
            <a:ext cx="8077200" cy="2862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Many varieties of explosive devices can be sent via mail, from letters to large packages may contain bombs.</a:t>
            </a:r>
          </a:p>
          <a:p>
            <a:pPr>
              <a:spcBef>
                <a:spcPct val="100000"/>
              </a:spcBef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The likelihood of you ever receiving a bomb in the mail is remote.  Unfortunately, however, a small number of explosive devices have been mailed over the years resulting in death, injury and destruction of property.</a:t>
            </a:r>
          </a:p>
          <a:p>
            <a:pPr>
              <a:spcBef>
                <a:spcPct val="100000"/>
              </a:spcBef>
            </a:pPr>
            <a:r>
              <a:rPr lang="en-US" sz="2000" b="1" u="sng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NOTE:  MOST MAIL BOMBS DO NOT TICK</a:t>
            </a:r>
            <a:r>
              <a:rPr lang="en-US" b="1" u="sng" dirty="0">
                <a:solidFill>
                  <a:srgbClr val="002C76"/>
                </a:solidFill>
              </a:rPr>
              <a:t>.</a:t>
            </a:r>
          </a:p>
        </p:txBody>
      </p:sp>
      <p:pic>
        <p:nvPicPr>
          <p:cNvPr id="19460" name="Picture 1030" descr="C:\WINDOWS\Application Data\Microsoft\Media Catalog\Downloaded Clips\cl0\BS0116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257800"/>
            <a:ext cx="146304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79575"/>
            <a:ext cx="4572000" cy="35917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If you feel that you have received a piece of mail that is suspicious, here are some steps to follow:</a:t>
            </a:r>
          </a:p>
          <a:p>
            <a:pPr algn="ctr">
              <a:spcBef>
                <a:spcPct val="50000"/>
              </a:spcBef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ct val="80000"/>
              </a:spcBef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STAY CALM</a:t>
            </a:r>
          </a:p>
        </p:txBody>
      </p:sp>
      <p:pic>
        <p:nvPicPr>
          <p:cNvPr id="20483" name="Picture 7" descr="C:\WINDOWS\Application Data\Microsoft\Media Catalog\Downloaded Clips\cl2\PE0701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16335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14600" y="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IF THE MAIL HAS NOT BEEN OPENED…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620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Isolate the mail piece if possible, but do not handle.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If you have detected a substance on the mail, or if it appears something has spilled from the mail, do not handle the mail further.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Notify others in the immediate area and stay away from the mail piece.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Notify your supervisor or manager.</a:t>
            </a:r>
          </a:p>
        </p:txBody>
      </p:sp>
      <p:pic>
        <p:nvPicPr>
          <p:cNvPr id="21508" name="Picture 6" descr="C:\WINDOWS\Application Data\Microsoft\Media Catalog\Downloaded Clips\cl2\PE065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95800"/>
            <a:ext cx="15462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54350" y="263525"/>
            <a:ext cx="608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MAIL SAFETY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6800" y="1927225"/>
            <a:ext cx="7199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" indent="-57150" algn="ctr">
              <a:lnSpc>
                <a:spcPct val="125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002060"/>
                </a:solidFill>
                <a:latin typeface="+mn-lt"/>
                <a:cs typeface="Helvetica" pitchFamily="34" charset="0"/>
              </a:rPr>
              <a:t>Can the mail hurt me or my coworkers?</a:t>
            </a:r>
          </a:p>
          <a:p>
            <a:pPr marL="57150" indent="-5715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002060"/>
              </a:solidFill>
              <a:latin typeface="+mn-lt"/>
              <a:cs typeface="Helvetica" pitchFamily="34" charset="0"/>
            </a:endParaRPr>
          </a:p>
          <a:p>
            <a:pPr marL="57150" indent="-5715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002060"/>
                </a:solidFill>
                <a:latin typeface="+mn-lt"/>
                <a:cs typeface="Helvetica" pitchFamily="34" charset="0"/>
              </a:rPr>
              <a:t>Can the mail disrupt the operation of my command?</a:t>
            </a:r>
          </a:p>
        </p:txBody>
      </p:sp>
      <p:pic>
        <p:nvPicPr>
          <p:cNvPr id="4100" name="Picture 15" descr="C:\WINDOWS\Application Data\Microsoft\Media Catalog\Downloaded Clips\cl34\j013086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3200400"/>
            <a:ext cx="21272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731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Evacuate the room/area – Do not allow personnel to leave the facility.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Report incident to Base Security/Fire Department.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Be prepared to provide a list of personnel involved</a:t>
            </a:r>
            <a:r>
              <a:rPr lang="en-US" b="1" dirty="0">
                <a:solidFill>
                  <a:srgbClr val="002C76"/>
                </a:solidFill>
              </a:rPr>
              <a:t>.</a:t>
            </a:r>
          </a:p>
        </p:txBody>
      </p:sp>
      <p:pic>
        <p:nvPicPr>
          <p:cNvPr id="22532" name="Picture 5" descr="C:\WINDOWS\Application Data\Microsoft\Media Catalog\Downloaded Clips\cl2\BD0595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05400"/>
            <a:ext cx="12858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C:\WINDOWS\Application Data\Microsoft\Media Catalog\Downloaded Clips\cl4e\j01962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00600"/>
            <a:ext cx="17764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C:\WINDOWS\Application Data\Microsoft\Media Catalog\Downloaded Clips\cl20\j008225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00600"/>
            <a:ext cx="1366838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4600" y="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IF THE MAIL HAS NOT BEEN OPENED…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14600" y="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OTHER THINGS YOU MAY DO…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315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Wash hands with soap and cool water.</a:t>
            </a:r>
          </a:p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Turn off fans and portable heaters.</a:t>
            </a:r>
          </a:p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Turn off room or building ventilation system.</a:t>
            </a:r>
          </a:p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Do not remove anything from the room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3556" name="Picture 4" descr="C:\WINDOWS\Application Data\Microsoft\Media Catalog\Downloaded Clips\cl0\IN0038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18129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WINDOWS\Application Data\Microsoft\Media Catalog\Downloaded Clips\cl4f\j019893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1952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C:\WINDOWS\Application Data\Microsoft\Media Catalog\Downloaded Clips\cl0\HH0114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953000"/>
            <a:ext cx="17399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85800" y="58674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COOL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3600" y="174625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IF YOU ARE OPENING OR HAVE AN OPEN PIECE OF MAIL…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If you detect a powder, some substance, a wire, or something metallic: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6858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Put the mail piece down gently.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Notify everyone in the room, and leave slowly.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Notify your supervisor.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Call Base Security/Fire Department immediately</a:t>
            </a:r>
            <a:r>
              <a:rPr lang="en-US" sz="2400" b="1" dirty="0">
                <a:solidFill>
                  <a:srgbClr val="002C76"/>
                </a:solidFill>
                <a:latin typeface="+mn-lt"/>
              </a:rPr>
              <a:t>.</a:t>
            </a:r>
          </a:p>
        </p:txBody>
      </p:sp>
      <p:pic>
        <p:nvPicPr>
          <p:cNvPr id="24581" name="Picture 5" descr="C:\WINDOWS\Application Data\Microsoft\Media Catalog\Downloaded Clips\cl0\PE0027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495800"/>
            <a:ext cx="1322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33600" y="377825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 IS BEING DONE BY USPS?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82296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Minimal visual inspection only.  Mail is not being x-rayed.</a:t>
            </a:r>
          </a:p>
          <a:p>
            <a:pPr marL="285750" indent="-28575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First class mail for Government agencies in Washington, D.C. is being irradiated.  It is not being done in any other area.</a:t>
            </a:r>
          </a:p>
          <a:p>
            <a:pPr marL="285750" indent="-28575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Future Plans -- Many processes are being examined:</a:t>
            </a:r>
          </a:p>
          <a:p>
            <a:pPr marL="285750" indent="-285750" algn="ctr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NONE APPROVED</a:t>
            </a:r>
            <a:endParaRPr lang="en-US" sz="2800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5604" name="Picture 4" descr="C:\WINDOWS\Application Data\Microsoft\Media Catalog\usps_logo_long.jpg"/>
          <p:cNvPicPr>
            <a:picLocks noChangeAspect="1" noChangeArrowheads="1"/>
          </p:cNvPicPr>
          <p:nvPr/>
        </p:nvPicPr>
        <p:blipFill>
          <a:blip r:embed="rId2" cstate="print"/>
          <a:srcRect r="71111"/>
          <a:stretch>
            <a:fillRect/>
          </a:stretch>
        </p:blipFill>
        <p:spPr bwMode="auto">
          <a:xfrm>
            <a:off x="2438400" y="1371600"/>
            <a:ext cx="3200400" cy="7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62200" y="0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 IS BEING DONE BY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FLCN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SMD NDW POSTAL DIVISION?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01040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Helvetica" pitchFamily="34" charset="0"/>
              </a:rPr>
              <a:t>Constant visual inspection of all mail prior to delivery.</a:t>
            </a:r>
          </a:p>
          <a:p>
            <a:pPr marL="346075" indent="-346075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Helvetica" pitchFamily="34" charset="0"/>
              </a:rPr>
              <a:t>All suspicious mail is examined closely before it is delivered or disposed of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4636478"/>
            <a:ext cx="50256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SAFETY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074"/>
          <p:cNvSpPr txBox="1">
            <a:spLocks noChangeArrowheads="1"/>
          </p:cNvSpPr>
          <p:nvPr/>
        </p:nvSpPr>
        <p:spPr bwMode="auto">
          <a:xfrm>
            <a:off x="2209800" y="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CAN ANTHRAX OR OTHER AGENTS BE DETECTED PRIOR TO DELIVERY?</a:t>
            </a:r>
          </a:p>
        </p:txBody>
      </p:sp>
      <p:sp>
        <p:nvSpPr>
          <p:cNvPr id="3" name="Text Box 3075"/>
          <p:cNvSpPr txBox="1">
            <a:spLocks noChangeArrowheads="1"/>
          </p:cNvSpPr>
          <p:nvPr/>
        </p:nvSpPr>
        <p:spPr bwMode="auto">
          <a:xfrm>
            <a:off x="1690688" y="1876425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THE ANSWER IS BOTH </a:t>
            </a:r>
            <a:r>
              <a:rPr lang="en-US" sz="2000" b="1" u="sng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YES AND NO</a:t>
            </a:r>
          </a:p>
        </p:txBody>
      </p:sp>
      <p:sp>
        <p:nvSpPr>
          <p:cNvPr id="4" name="Text Box 3076"/>
          <p:cNvSpPr txBox="1">
            <a:spLocks noChangeArrowheads="1"/>
          </p:cNvSpPr>
          <p:nvPr/>
        </p:nvSpPr>
        <p:spPr bwMode="auto">
          <a:xfrm>
            <a:off x="784225" y="2463800"/>
            <a:ext cx="7696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The Office of Science and Technology Policy </a:t>
            </a:r>
            <a:r>
              <a:rPr lang="en-US" sz="2200" b="1" dirty="0" smtClean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notification states all </a:t>
            </a:r>
            <a:r>
              <a:rPr lang="en-US" sz="22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government agencies to halt the purchase of any equipment offered for the detection of Anthrax.  Their testing of all new devices proved to be only: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% ACCURATE</a:t>
            </a:r>
          </a:p>
          <a:p>
            <a:pPr algn="ctr">
              <a:defRPr/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The Navy at this time </a:t>
            </a:r>
            <a:r>
              <a:rPr lang="en-US" sz="2200" b="1" u="sng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IS </a:t>
            </a:r>
            <a:r>
              <a:rPr lang="en-US" sz="2200" b="1" dirty="0" smtClean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pursuing </a:t>
            </a:r>
            <a:r>
              <a:rPr lang="en-US" sz="22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new avenues aimed at detection of chemical/biological agents, either in or on the mail</a:t>
            </a:r>
            <a:r>
              <a:rPr lang="en-US" sz="2200" b="1" dirty="0">
                <a:solidFill>
                  <a:srgbClr val="002C76"/>
                </a:solidFill>
              </a:rPr>
              <a:t>.</a:t>
            </a:r>
            <a:endParaRPr lang="en-US" sz="2200" b="1" u="sng" dirty="0">
              <a:solidFill>
                <a:srgbClr val="002C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95600" y="304800"/>
            <a:ext cx="5907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 CAN BE DONE?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467600" cy="49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Take every reasonable measure to assure the safety of employees and customers and keep the mail secure and under control.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Advise employees to maintain prudent, safe working methods.  Respirators and gloves should be available to all employees who request them.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The best defense is having educated employees and  knowledgeable citizens, mobilizing their common sense.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Restrict incoming personal mail to those members authorized to receive mail.</a:t>
            </a:r>
          </a:p>
        </p:txBody>
      </p:sp>
      <p:pic>
        <p:nvPicPr>
          <p:cNvPr id="28676" name="Picture 4" descr="C:\WINDOWS\Application Data\Microsoft\Media Catalog\Downloaded Clips\cl2\PE0638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10200"/>
            <a:ext cx="152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33600" y="4064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 CAN BE DONE?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467600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2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Return unsolicited advertising, bulk rate, catalogs and other non-first class mail to sender requesting removal from mailing list.</a:t>
            </a:r>
          </a:p>
          <a:p>
            <a:pPr marL="342900" indent="-342900" eaLnBrk="0" hangingPunct="0">
              <a:spcBef>
                <a:spcPts val="2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Require outgoing personal mail be deposited at U.S. Post Office by the originator.</a:t>
            </a:r>
          </a:p>
          <a:p>
            <a:pPr marL="342900" indent="-342900" eaLnBrk="0" hangingPunct="0">
              <a:spcBef>
                <a:spcPts val="2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Do not accept mail from unknown persons.</a:t>
            </a:r>
          </a:p>
          <a:p>
            <a:pPr marL="342900" indent="-342900" eaLnBrk="0" hangingPunct="0">
              <a:spcBef>
                <a:spcPts val="200"/>
              </a:spcBef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Keep to a minimum the number of people handling incoming mail until processed or delivered.</a:t>
            </a:r>
          </a:p>
        </p:txBody>
      </p:sp>
      <p:pic>
        <p:nvPicPr>
          <p:cNvPr id="29700" name="Picture 4" descr="C:\WINDOWS\Application Data\Microsoft\Media Catalog\Downloaded Clips\cl6c\j027119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648200"/>
            <a:ext cx="1233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70175" y="73025"/>
            <a:ext cx="64738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OSHA AND CDC RECOMMENDED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PROTECTIVE EQUIPMENT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633883"/>
            <a:ext cx="73152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400" b="1" u="sng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Respirators</a:t>
            </a:r>
            <a:r>
              <a:rPr lang="en-US" sz="24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3M N95 Particulate Respirator</a:t>
            </a:r>
          </a:p>
          <a:p>
            <a:pPr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Grainger Stock Number – 4HC73</a:t>
            </a:r>
          </a:p>
          <a:p>
            <a:pPr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Life expectancy:  One full day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*Any use of this respirator requires coordination with installation safety office and enrollment in the Respirator Management Program</a:t>
            </a:r>
            <a:endParaRPr lang="en-US" sz="2400" b="1" u="sng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24" name="Picture 6" descr="C:\WINDOWS\Application Data\Microsoft\Media Catalog\Downloaded Clips\cl24\j00900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95600"/>
            <a:ext cx="220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36800" y="0"/>
            <a:ext cx="65452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OSHA &amp; CDC RECOMMENDED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PROTECTIVE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EQUIPMENT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3152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800" b="1" u="sng" dirty="0">
                <a:solidFill>
                  <a:srgbClr val="002C76"/>
                </a:solidFill>
                <a:latin typeface="+mn-lt"/>
                <a:cs typeface="Helvetica" pitchFamily="34" charset="0"/>
              </a:rPr>
              <a:t>Protective Gloves</a:t>
            </a: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: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800" b="1" dirty="0" err="1" smtClean="0">
                <a:solidFill>
                  <a:srgbClr val="002C76"/>
                </a:solidFill>
                <a:latin typeface="+mn-lt"/>
                <a:cs typeface="Helvetica" pitchFamily="34" charset="0"/>
              </a:rPr>
              <a:t>Conney</a:t>
            </a: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 </a:t>
            </a:r>
            <a:r>
              <a:rPr lang="en-US" sz="2800" b="1" dirty="0" err="1" smtClean="0">
                <a:solidFill>
                  <a:srgbClr val="002C76"/>
                </a:solidFill>
                <a:latin typeface="+mn-lt"/>
                <a:cs typeface="Helvetica" pitchFamily="34" charset="0"/>
              </a:rPr>
              <a:t>Nitrile</a:t>
            </a:r>
            <a:r>
              <a:rPr lang="en-US" sz="2800" b="1" dirty="0" smtClean="0">
                <a:solidFill>
                  <a:srgbClr val="002C76"/>
                </a:solidFill>
                <a:latin typeface="+mn-lt"/>
                <a:cs typeface="Helvetica" pitchFamily="34" charset="0"/>
              </a:rPr>
              <a:t> </a:t>
            </a: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Gloves: Disposable/4mm/9.5”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Grainger Stock Number – 3AH09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Life expectancy:  One time use only</a:t>
            </a:r>
          </a:p>
          <a:p>
            <a:pPr>
              <a:spcBef>
                <a:spcPct val="20000"/>
              </a:spcBef>
              <a:spcAft>
                <a:spcPct val="50000"/>
              </a:spcAft>
              <a:defRPr/>
            </a:pPr>
            <a:endParaRPr lang="en-US" sz="2800" b="1" dirty="0">
              <a:solidFill>
                <a:srgbClr val="002C76"/>
              </a:solidFill>
              <a:latin typeface="+mn-lt"/>
            </a:endParaRPr>
          </a:p>
        </p:txBody>
      </p:sp>
      <p:pic>
        <p:nvPicPr>
          <p:cNvPr id="31748" name="Picture 5" descr="C:\WINDOWS\Application Data\Microsoft\Media Catalog\Downloaded Clips\cl47\j0178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76799"/>
            <a:ext cx="217754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54350" y="-152400"/>
            <a:ext cx="60896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THE ANSWER TO BOTH OF THESE QUESTIONS IS</a:t>
            </a:r>
            <a:r>
              <a:rPr lang="en-US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…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3048000"/>
            <a:ext cx="632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>
                <a:solidFill>
                  <a:srgbClr val="FF0000"/>
                </a:solidFill>
              </a:rPr>
              <a:t>YES!</a:t>
            </a:r>
          </a:p>
          <a:p>
            <a:pPr algn="ctr">
              <a:spcBef>
                <a:spcPct val="50000"/>
              </a:spcBef>
            </a:pPr>
            <a:endParaRPr lang="en-US" sz="8000">
              <a:solidFill>
                <a:schemeClr val="hlink"/>
              </a:solidFill>
            </a:endParaRP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200400" y="4343400"/>
            <a:ext cx="2590800" cy="0"/>
          </a:xfrm>
          <a:prstGeom prst="line">
            <a:avLst/>
          </a:prstGeom>
          <a:noFill/>
          <a:ln w="50800">
            <a:solidFill>
              <a:srgbClr val="3333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200400" y="4648200"/>
            <a:ext cx="2590800" cy="0"/>
          </a:xfrm>
          <a:prstGeom prst="line">
            <a:avLst/>
          </a:prstGeom>
          <a:noFill/>
          <a:ln w="5397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6" name="WordArt 28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2028825" cy="198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solidFill>
                  <a:srgbClr val="33CCCC">
                    <a:alpha val="50195"/>
                  </a:srgbClr>
                </a:solidFill>
                <a:latin typeface="Arial Black"/>
              </a:rPr>
              <a:t>YES</a:t>
            </a:r>
          </a:p>
        </p:txBody>
      </p:sp>
      <p:sp>
        <p:nvSpPr>
          <p:cNvPr id="5127" name="WordArt 29"/>
          <p:cNvSpPr>
            <a:spLocks noChangeArrowheads="1" noChangeShapeType="1" noTextEdit="1"/>
          </p:cNvSpPr>
          <p:nvPr/>
        </p:nvSpPr>
        <p:spPr bwMode="auto">
          <a:xfrm>
            <a:off x="7010400" y="4800600"/>
            <a:ext cx="1285875" cy="1706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YES</a:t>
            </a:r>
          </a:p>
        </p:txBody>
      </p:sp>
      <p:sp>
        <p:nvSpPr>
          <p:cNvPr id="5128" name="WordArt 30"/>
          <p:cNvSpPr>
            <a:spLocks noChangeArrowheads="1" noChangeShapeType="1" noTextEdit="1"/>
          </p:cNvSpPr>
          <p:nvPr/>
        </p:nvSpPr>
        <p:spPr bwMode="auto">
          <a:xfrm>
            <a:off x="6553200" y="2209800"/>
            <a:ext cx="1285875" cy="1281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YES</a:t>
            </a:r>
          </a:p>
        </p:txBody>
      </p:sp>
      <p:sp>
        <p:nvSpPr>
          <p:cNvPr id="5129" name="WordArt 31"/>
          <p:cNvSpPr>
            <a:spLocks noChangeArrowheads="1" noChangeShapeType="1" noTextEdit="1"/>
          </p:cNvSpPr>
          <p:nvPr/>
        </p:nvSpPr>
        <p:spPr bwMode="auto">
          <a:xfrm>
            <a:off x="1066800" y="4724400"/>
            <a:ext cx="1522413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72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786063" y="188913"/>
            <a:ext cx="6357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INSTALLATION EMERGENCY REPORTING NUMBERS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56467"/>
            <a:ext cx="12420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				</a:t>
            </a:r>
            <a:r>
              <a:rPr lang="en-US" b="1" dirty="0"/>
              <a:t>		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			</a:t>
            </a:r>
          </a:p>
          <a:p>
            <a:r>
              <a:rPr lang="en-US" sz="2000" dirty="0" smtClean="0"/>
              <a:t>			</a:t>
            </a:r>
          </a:p>
          <a:p>
            <a:r>
              <a:rPr lang="en-US" sz="2000" dirty="0" smtClean="0"/>
              <a:t>			</a:t>
            </a:r>
          </a:p>
          <a:p>
            <a:r>
              <a:rPr lang="en-US" sz="2000" dirty="0" smtClean="0"/>
              <a:t>			</a:t>
            </a:r>
          </a:p>
          <a:p>
            <a:r>
              <a:rPr lang="en-US" sz="2000" dirty="0" smtClean="0"/>
              <a:t>			</a:t>
            </a:r>
          </a:p>
          <a:p>
            <a:r>
              <a:rPr lang="en-US" sz="2000" dirty="0" smtClean="0"/>
              <a:t>			</a:t>
            </a:r>
          </a:p>
          <a:p>
            <a:r>
              <a:rPr lang="en-US" sz="2000" dirty="0" smtClean="0"/>
              <a:t>		</a:t>
            </a:r>
            <a:endParaRPr lang="en-US" sz="2000" b="1" dirty="0"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95400"/>
          <a:ext cx="8534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EMERGENCY#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NON-EMERGENCY#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 Patuxent 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301-342-3911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Webster Field St </a:t>
                      </a:r>
                      <a:r>
                        <a:rPr lang="en-US" sz="1800" dirty="0" err="1" smtClean="0"/>
                        <a:t>Inigoes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301-342-3911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NSA South Potomac Dahlgren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540-653-8217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540-653-8095/8291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NSA South Potomac Indian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301-744-4333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301-744-4370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Phila Naval Business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215-897-8900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215-897-3333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NSF Carderock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301-227-0000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301-227-1502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Joint Base Anacostia Bolling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202-767-5000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202-433-3333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Washington Navy Yard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202-433-3333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202-433-3333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844800" y="87313"/>
            <a:ext cx="59515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VISIT THESE WEBSITES FOR MORE INFORMATION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09800" y="2133600"/>
            <a:ext cx="5029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www.usps.com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www.gsa.gov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www.osha.gov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www.navsup.navy.mil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www.cdc.gov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www.usps.com/postalinspectors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www.nor.fisc.navy.mil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www.anthrax.osd.mil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www.usamriid.army.mil</a:t>
            </a:r>
          </a:p>
        </p:txBody>
      </p:sp>
      <p:pic>
        <p:nvPicPr>
          <p:cNvPr id="34820" name="Picture 6" descr="C:\WINDOWS\Application Data\Microsoft\Media Catalog\Downloaded Clips\cl33\j012756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53000"/>
            <a:ext cx="19288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58963"/>
            <a:ext cx="701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FOR YOUR CO-WORKERS, YOUR FRIENDS  YOUR FAMILY PLEASE BE DILIGENT WHEN  SCANNING, SORTING OR HANDLING MAIL.</a:t>
            </a:r>
          </a:p>
          <a:p>
            <a:pPr algn="ctr">
              <a:defRPr/>
            </a:pPr>
            <a:endParaRPr lang="en-US" sz="2800" b="1" dirty="0">
              <a:solidFill>
                <a:srgbClr val="002C76"/>
              </a:solidFill>
              <a:latin typeface="+mn-lt"/>
              <a:cs typeface="Helvetic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PLEASE LET US GET HOME EVERYDAY.</a:t>
            </a:r>
          </a:p>
          <a:p>
            <a:pPr algn="ctr">
              <a:defRPr/>
            </a:pPr>
            <a:endParaRPr lang="en-US" sz="2800" b="1" dirty="0">
              <a:solidFill>
                <a:srgbClr val="002C76"/>
              </a:solidFill>
              <a:latin typeface="+mn-lt"/>
              <a:cs typeface="Helvetic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IF IT LOOKS OUT OF PLACE, DIFFERENT, JUST NOT RIGHT, STAY CALM AND ISOLATE THE ITEM  AND GET EVERYONE EVACUATED</a:t>
            </a:r>
            <a:r>
              <a:rPr lang="en-US" sz="2800" b="1" dirty="0">
                <a:solidFill>
                  <a:srgbClr val="002C76"/>
                </a:solidFill>
                <a:latin typeface="+mn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686" y="235857"/>
            <a:ext cx="62701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lvetica" pitchFamily="34" charset="0"/>
              </a:rPr>
              <a:t>SAFETY FIRST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84"/>
          <p:cNvSpPr txBox="1">
            <a:spLocks noChangeArrowheads="1"/>
          </p:cNvSpPr>
          <p:nvPr/>
        </p:nvSpPr>
        <p:spPr bwMode="auto">
          <a:xfrm>
            <a:off x="2971800" y="381000"/>
            <a:ext cx="6172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25000"/>
              </a:spcBef>
            </a:pPr>
            <a:r>
              <a:rPr lang="en-US" sz="3600" b="1" dirty="0">
                <a:solidFill>
                  <a:schemeClr val="bg1"/>
                </a:solidFill>
                <a:latin typeface="Helvetica" pitchFamily="34" charset="0"/>
              </a:rPr>
              <a:t>Contacts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6867" name="Rectangle 75"/>
          <p:cNvSpPr>
            <a:spLocks noChangeArrowheads="1"/>
          </p:cNvSpPr>
          <p:nvPr/>
        </p:nvSpPr>
        <p:spPr bwMode="auto">
          <a:xfrm>
            <a:off x="0" y="17526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Mr. </a:t>
            </a:r>
            <a:r>
              <a:rPr lang="en-US" b="1" dirty="0" smtClean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David J. Smart</a:t>
            </a:r>
            <a:endParaRPr lang="en-US" b="1" dirty="0">
              <a:solidFill>
                <a:srgbClr val="002C76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Director of Postal Operations, DON-NCR</a:t>
            </a:r>
          </a:p>
          <a:p>
            <a:r>
              <a:rPr lang="en-US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Tel: 202-685-0901  DSN: 325-0901</a:t>
            </a:r>
          </a:p>
          <a:p>
            <a:r>
              <a:rPr lang="en-US" b="1" dirty="0" smtClean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David.j.smart2@navy.mil</a:t>
            </a:r>
            <a:endParaRPr lang="en-US" b="1" dirty="0">
              <a:solidFill>
                <a:srgbClr val="002C7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868" name="Rectangle 74"/>
          <p:cNvSpPr>
            <a:spLocks noChangeArrowheads="1"/>
          </p:cNvSpPr>
          <p:nvPr/>
        </p:nvSpPr>
        <p:spPr bwMode="auto">
          <a:xfrm>
            <a:off x="0" y="49530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Mr. </a:t>
            </a:r>
            <a:r>
              <a:rPr lang="en-US" b="1" dirty="0" smtClean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Stanley McCaskill</a:t>
            </a:r>
            <a:endParaRPr lang="en-US" b="1" dirty="0">
              <a:solidFill>
                <a:srgbClr val="002C76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Supervisory Postal Operations Specialist, DON-NCR</a:t>
            </a:r>
          </a:p>
          <a:p>
            <a:r>
              <a:rPr lang="en-US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Tel: 202-685-0902 DSN: 325-0902</a:t>
            </a:r>
          </a:p>
          <a:p>
            <a:r>
              <a:rPr lang="en-US" b="1" dirty="0" smtClean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stanley.mccaskill1@navy.mil</a:t>
            </a:r>
            <a:endParaRPr lang="en-US" b="1" dirty="0">
              <a:solidFill>
                <a:srgbClr val="002C76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24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>
          <a:xfrm>
            <a:off x="2206625" y="0"/>
            <a:ext cx="6937375" cy="102431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WHAT CAN I DO TO PROTECT MYSELF,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        MY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COWORKERS, AND MY COMMAND?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6705600" cy="28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Tx/>
              <a:buAutoNum type="alphaUcPeriod"/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 able to recognize mail that may pose a danger.</a:t>
            </a:r>
          </a:p>
          <a:p>
            <a:pPr marL="457200" indent="-457200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Tx/>
              <a:buAutoNum type="alphaUcPeriod" startAt="2"/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Know the precise procedures to follow if you find a piece of questionable mail.</a:t>
            </a:r>
          </a:p>
          <a:p>
            <a:pPr marL="457200" indent="-457200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Tx/>
              <a:buAutoNum type="alphaUcPeriod" startAt="2"/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Exercise prudent security of the mail at all times.</a:t>
            </a:r>
          </a:p>
        </p:txBody>
      </p:sp>
      <p:pic>
        <p:nvPicPr>
          <p:cNvPr id="6148" name="Picture 6" descr="C:\WINDOWS\Application Data\Microsoft\Media Catalog\Downloaded Clips\cl3b\j01495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05400"/>
            <a:ext cx="2057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171" name="Text Box 1033"/>
          <p:cNvSpPr txBox="1">
            <a:spLocks noChangeArrowheads="1"/>
          </p:cNvSpPr>
          <p:nvPr/>
        </p:nvSpPr>
        <p:spPr bwMode="auto">
          <a:xfrm>
            <a:off x="990600" y="1600200"/>
            <a:ext cx="624840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Here are common things to look for…</a:t>
            </a:r>
          </a:p>
        </p:txBody>
      </p:sp>
      <p:sp>
        <p:nvSpPr>
          <p:cNvPr id="7172" name="Text Box 1034"/>
          <p:cNvSpPr txBox="1">
            <a:spLocks noChangeArrowheads="1"/>
          </p:cNvSpPr>
          <p:nvPr/>
        </p:nvSpPr>
        <p:spPr bwMode="auto">
          <a:xfrm>
            <a:off x="990600" y="2590800"/>
            <a:ext cx="5638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No return address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Endorsements such as: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		Personal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		Confidential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		Rush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solidFill>
                  <a:srgbClr val="002C76"/>
                </a:solidFill>
                <a:latin typeface="+mn-lt"/>
                <a:cs typeface="Helvetica" pitchFamily="34" charset="0"/>
              </a:rPr>
              <a:t>		Deliver immediately</a:t>
            </a:r>
          </a:p>
        </p:txBody>
      </p:sp>
      <p:pic>
        <p:nvPicPr>
          <p:cNvPr id="7173" name="Picture 1036" descr="C:\My Documents\My Pictures\Postal Safety\Imag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124200"/>
            <a:ext cx="249237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06463" y="1647825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Excessive postage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4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Handwritten, block-printed, poorly typed addresses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5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Unexpected mail from foreign countries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Command names and addresses that do not match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Postmarks that do not match return address</a:t>
            </a:r>
          </a:p>
        </p:txBody>
      </p:sp>
      <p:pic>
        <p:nvPicPr>
          <p:cNvPr id="8196" name="Picture 7" descr="C:\WINDOWS\Application Data\Microsoft\Media Catalog\Downloaded Clips\cl0\BS0066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334000"/>
            <a:ext cx="16684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6800" y="2286000"/>
            <a:ext cx="7162800" cy="313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Excessive tape or sealing material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Lopsided or oddly shaped envelope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Oily stains on package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Mail has strange odor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Protruding wires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Powder or residue on envelope</a:t>
            </a:r>
          </a:p>
        </p:txBody>
      </p:sp>
      <p:pic>
        <p:nvPicPr>
          <p:cNvPr id="9219" name="Picture 6" descr="C:\WINDOWS\TEMP\auto0.bmp"/>
          <p:cNvPicPr>
            <a:picLocks noChangeAspect="1" noChangeArrowheads="1"/>
          </p:cNvPicPr>
          <p:nvPr/>
        </p:nvPicPr>
        <p:blipFill>
          <a:blip r:embed="rId2" cstate="print"/>
          <a:srcRect l="2779" t="29762" r="2116" b="12885"/>
          <a:stretch>
            <a:fillRect/>
          </a:stretch>
        </p:blipFill>
        <p:spPr bwMode="auto">
          <a:xfrm>
            <a:off x="5335588" y="3675063"/>
            <a:ext cx="34258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447800" y="2286000"/>
            <a:ext cx="7162800" cy="16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The word “ANTHRAX” or “BOMB”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</a:pPr>
            <a:r>
              <a:rPr lang="en-US" sz="2400" b="1" u="sng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THIS ONE IS NOT VERY PROBABLE</a:t>
            </a:r>
          </a:p>
          <a:p>
            <a:pPr marL="571500" indent="-571500">
              <a:lnSpc>
                <a:spcPct val="125000"/>
              </a:lnSpc>
              <a:spcBef>
                <a:spcPct val="50000"/>
              </a:spcBef>
            </a:pPr>
            <a:endParaRPr lang="en-US" b="1" dirty="0">
              <a:solidFill>
                <a:srgbClr val="002C76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2C76"/>
                </a:solidFill>
                <a:latin typeface="Helvetica" pitchFamily="34" charset="0"/>
                <a:cs typeface="Helvetica" pitchFamily="34" charset="0"/>
              </a:rPr>
              <a:t>Here is an example of what suspicious mail could look like…</a:t>
            </a:r>
          </a:p>
        </p:txBody>
      </p:sp>
      <p:pic>
        <p:nvPicPr>
          <p:cNvPr id="10245" name="Picture 8" descr="C:\WINDOWS\Application Data\Microsoft\Media Catalog\Downloaded Clips\cl2c\j011197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96200" y="4572000"/>
            <a:ext cx="1196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WINNT\Profiles\hendricksmk\Desktop\poster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138"/>
            <a:ext cx="914400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514600" y="269875"/>
            <a:ext cx="66293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RECOGNIZING SUSPICIOUS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ner with yellow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with no tag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 fontAlgn="auto">
          <a:spcAft>
            <a:spcPts val="0"/>
          </a:spcAft>
          <a:defRPr sz="3200" b="1" dirty="0" smtClean="0">
            <a:solidFill>
              <a:srgbClr val="002C76"/>
            </a:solidFill>
            <a:latin typeface="Helvetica" pitchFamily="34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1213</Words>
  <Application>Microsoft Office PowerPoint</Application>
  <PresentationFormat>On-screen Show (4:3)</PresentationFormat>
  <Paragraphs>195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Helvetica</vt:lpstr>
      <vt:lpstr>Impact</vt:lpstr>
      <vt:lpstr>Symbol</vt:lpstr>
      <vt:lpstr>Wingdings</vt:lpstr>
      <vt:lpstr>Banner with yellow bar</vt:lpstr>
      <vt:lpstr>Slide with no tagline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lee.singer</dc:creator>
  <cp:lastModifiedBy>Smart, David J CIV NAVSUP FLC Norfolk Code 415.7, 415.7</cp:lastModifiedBy>
  <cp:revision>527</cp:revision>
  <cp:lastPrinted>2016-06-22T15:53:03Z</cp:lastPrinted>
  <dcterms:created xsi:type="dcterms:W3CDTF">2010-08-12T17:55:51Z</dcterms:created>
  <dcterms:modified xsi:type="dcterms:W3CDTF">2021-09-20T14:58:14Z</dcterms:modified>
</cp:coreProperties>
</file>